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28" autoAdjust="0"/>
  </p:normalViewPr>
  <p:slideViewPr>
    <p:cSldViewPr>
      <p:cViewPr varScale="1">
        <p:scale>
          <a:sx n="66" d="100"/>
          <a:sy n="66" d="100"/>
        </p:scale>
        <p:origin x="6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C0B91-09DA-49BF-95B9-2D60765E99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005729-482C-4498-82AF-F50F12160572}">
      <dgm:prSet custT="1"/>
      <dgm:spPr/>
      <dgm:t>
        <a:bodyPr/>
        <a:lstStyle/>
        <a:p>
          <a:pPr rtl="0"/>
          <a:r>
            <a:rPr lang="en-US" sz="1200" dirty="0" smtClean="0"/>
            <a:t>http://www.fun-learning-spanish.com/image-files/put-cart-before-horse.jpg</a:t>
          </a:r>
          <a:endParaRPr lang="en-US" sz="1200" dirty="0"/>
        </a:p>
      </dgm:t>
    </dgm:pt>
    <dgm:pt modelId="{9945ECE5-D7C1-4490-94E2-902605FF1920}" type="parTrans" cxnId="{C8EEF0A5-403C-4507-A3A8-B0D37C781057}">
      <dgm:prSet/>
      <dgm:spPr/>
      <dgm:t>
        <a:bodyPr/>
        <a:lstStyle/>
        <a:p>
          <a:endParaRPr lang="en-US"/>
        </a:p>
      </dgm:t>
    </dgm:pt>
    <dgm:pt modelId="{F72D4E8A-C2F7-462C-B4E2-F7BE042AF103}" type="sibTrans" cxnId="{C8EEF0A5-403C-4507-A3A8-B0D37C781057}">
      <dgm:prSet/>
      <dgm:spPr/>
      <dgm:t>
        <a:bodyPr/>
        <a:lstStyle/>
        <a:p>
          <a:endParaRPr lang="en-US"/>
        </a:p>
      </dgm:t>
    </dgm:pt>
    <dgm:pt modelId="{24AA916E-D4A1-49F7-B88D-2AA0FAAF4DAB}" type="pres">
      <dgm:prSet presAssocID="{214C0B91-09DA-49BF-95B9-2D60765E99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C1A05F03-2B1C-48EA-84BD-D8727127A968}" type="pres">
      <dgm:prSet presAssocID="{5B005729-482C-4498-82AF-F50F121605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59AB6F-5BF8-4AA6-8206-4ADF32412475}" type="presOf" srcId="{5B005729-482C-4498-82AF-F50F12160572}" destId="{C1A05F03-2B1C-48EA-84BD-D8727127A968}" srcOrd="0" destOrd="0" presId="urn:microsoft.com/office/officeart/2005/8/layout/vList2"/>
    <dgm:cxn modelId="{C8EEF0A5-403C-4507-A3A8-B0D37C781057}" srcId="{214C0B91-09DA-49BF-95B9-2D60765E9975}" destId="{5B005729-482C-4498-82AF-F50F12160572}" srcOrd="0" destOrd="0" parTransId="{9945ECE5-D7C1-4490-94E2-902605FF1920}" sibTransId="{F72D4E8A-C2F7-462C-B4E2-F7BE042AF103}"/>
    <dgm:cxn modelId="{5886646D-9BF9-4614-B6E9-81DF622A059E}" type="presOf" srcId="{214C0B91-09DA-49BF-95B9-2D60765E9975}" destId="{24AA916E-D4A1-49F7-B88D-2AA0FAAF4DAB}" srcOrd="0" destOrd="0" presId="urn:microsoft.com/office/officeart/2005/8/layout/vList2"/>
    <dgm:cxn modelId="{8B61FBD9-9404-493E-8DDF-D95F85874E18}" type="presParOf" srcId="{24AA916E-D4A1-49F7-B88D-2AA0FAAF4DAB}" destId="{C1A05F03-2B1C-48EA-84BD-D8727127A9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0D83B3-2313-44E6-B088-F9E28CE9C9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0811AD-0AE8-4CE3-8703-2E4708E68C98}">
      <dgm:prSet/>
      <dgm:spPr/>
      <dgm:t>
        <a:bodyPr/>
        <a:lstStyle/>
        <a:p>
          <a:pPr rtl="0"/>
          <a:r>
            <a:rPr lang="en-US" dirty="0" smtClean="0"/>
            <a:t>Wee, </a:t>
          </a:r>
          <a:r>
            <a:rPr lang="en-US" dirty="0" err="1" smtClean="0"/>
            <a:t>Loo</a:t>
          </a:r>
          <a:r>
            <a:rPr lang="en-US" dirty="0" smtClean="0"/>
            <a:t> Kang, &amp; </a:t>
          </a:r>
          <a:r>
            <a:rPr lang="en-US" dirty="0" err="1" smtClean="0"/>
            <a:t>Ning</a:t>
          </a:r>
          <a:r>
            <a:rPr lang="en-US" dirty="0" smtClean="0"/>
            <a:t>, </a:t>
          </a:r>
          <a:r>
            <a:rPr lang="en-US" dirty="0" err="1" smtClean="0"/>
            <a:t>Hwee</a:t>
          </a:r>
          <a:r>
            <a:rPr lang="en-US" dirty="0" smtClean="0"/>
            <a:t> </a:t>
          </a:r>
          <a:r>
            <a:rPr lang="en-US" dirty="0" err="1" smtClean="0"/>
            <a:t>Tiang</a:t>
          </a:r>
          <a:r>
            <a:rPr lang="en-US" dirty="0" smtClean="0"/>
            <a:t>. (2014). </a:t>
          </a:r>
          <a:r>
            <a:rPr lang="en-US" dirty="0" err="1" smtClean="0"/>
            <a:t>Vernier</a:t>
          </a:r>
          <a:r>
            <a:rPr lang="en-US" dirty="0" smtClean="0"/>
            <a:t> caliper and micrometer computer models using Easy Java Simulation and its pedagogical design features—ideas for augmenting learning with real instruments. </a:t>
          </a:r>
          <a:r>
            <a:rPr lang="en-US" i="1" dirty="0" smtClean="0"/>
            <a:t>Physics Education, 49(5), 493. </a:t>
          </a:r>
          <a:endParaRPr lang="en-US" dirty="0"/>
        </a:p>
      </dgm:t>
    </dgm:pt>
    <dgm:pt modelId="{219B9317-EFDD-4E41-A519-8A90891678DA}" type="parTrans" cxnId="{6B14F07C-36E0-465F-A193-37D42A15CAAE}">
      <dgm:prSet/>
      <dgm:spPr/>
      <dgm:t>
        <a:bodyPr/>
        <a:lstStyle/>
        <a:p>
          <a:endParaRPr lang="en-US"/>
        </a:p>
      </dgm:t>
    </dgm:pt>
    <dgm:pt modelId="{011237FF-1819-46F5-B764-358E24DE55F9}" type="sibTrans" cxnId="{6B14F07C-36E0-465F-A193-37D42A15CAAE}">
      <dgm:prSet/>
      <dgm:spPr/>
      <dgm:t>
        <a:bodyPr/>
        <a:lstStyle/>
        <a:p>
          <a:endParaRPr lang="en-US"/>
        </a:p>
      </dgm:t>
    </dgm:pt>
    <dgm:pt modelId="{0D9E06E2-3490-457D-B399-EF4B82C79FF5}" type="pres">
      <dgm:prSet presAssocID="{DD0D83B3-2313-44E6-B088-F9E28CE9C9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BD105C80-7B19-4F4F-A531-08B6959186EA}" type="pres">
      <dgm:prSet presAssocID="{430811AD-0AE8-4CE3-8703-2E4708E68C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9B3141FA-78E5-4310-A55A-8CB1DFC07289}" type="presOf" srcId="{DD0D83B3-2313-44E6-B088-F9E28CE9C925}" destId="{0D9E06E2-3490-457D-B399-EF4B82C79FF5}" srcOrd="0" destOrd="0" presId="urn:microsoft.com/office/officeart/2005/8/layout/vList2"/>
    <dgm:cxn modelId="{E525A4A6-EACB-40F7-A09F-A8837B3603A3}" type="presOf" srcId="{430811AD-0AE8-4CE3-8703-2E4708E68C98}" destId="{BD105C80-7B19-4F4F-A531-08B6959186EA}" srcOrd="0" destOrd="0" presId="urn:microsoft.com/office/officeart/2005/8/layout/vList2"/>
    <dgm:cxn modelId="{6B14F07C-36E0-465F-A193-37D42A15CAAE}" srcId="{DD0D83B3-2313-44E6-B088-F9E28CE9C925}" destId="{430811AD-0AE8-4CE3-8703-2E4708E68C98}" srcOrd="0" destOrd="0" parTransId="{219B9317-EFDD-4E41-A519-8A90891678DA}" sibTransId="{011237FF-1819-46F5-B764-358E24DE55F9}"/>
    <dgm:cxn modelId="{D16B0BE4-1754-4FEF-97AF-971F308D743E}" type="presParOf" srcId="{0D9E06E2-3490-457D-B399-EF4B82C79FF5}" destId="{BD105C80-7B19-4F4F-A531-08B6959186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BC58A1-9312-4D20-9280-DE551466FD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55D80B-746C-4D24-8BBB-6A3981578A92}">
      <dgm:prSet/>
      <dgm:spPr/>
      <dgm:t>
        <a:bodyPr/>
        <a:lstStyle/>
        <a:p>
          <a:pPr rtl="0"/>
          <a:r>
            <a:rPr lang="en-US" dirty="0" err="1" smtClean="0"/>
            <a:t>Chakwera</a:t>
          </a:r>
          <a:r>
            <a:rPr lang="en-US" dirty="0" smtClean="0"/>
            <a:t>, Elias, </a:t>
          </a:r>
          <a:r>
            <a:rPr lang="en-US" dirty="0" err="1" smtClean="0"/>
            <a:t>Khembo</a:t>
          </a:r>
          <a:r>
            <a:rPr lang="en-US" dirty="0" smtClean="0"/>
            <a:t>, Dafter, &amp; </a:t>
          </a:r>
          <a:r>
            <a:rPr lang="en-US" dirty="0" err="1" smtClean="0"/>
            <a:t>Sireci</a:t>
          </a:r>
          <a:r>
            <a:rPr lang="en-US" dirty="0" smtClean="0"/>
            <a:t>, Stephen G. (2004). High-Stakes Testing in the Warm Heart of Africa: The Challenges and Successes of the Malawi National Examinations Board. education policy analysis archives, 12(29), n29. </a:t>
          </a:r>
          <a:endParaRPr lang="en-US" dirty="0"/>
        </a:p>
      </dgm:t>
    </dgm:pt>
    <dgm:pt modelId="{68C7C9C0-E085-4215-B1FC-3E0E7825A31F}" type="parTrans" cxnId="{79592566-DC89-40F1-9E58-E1F2906A658D}">
      <dgm:prSet/>
      <dgm:spPr/>
      <dgm:t>
        <a:bodyPr/>
        <a:lstStyle/>
        <a:p>
          <a:endParaRPr lang="en-US"/>
        </a:p>
      </dgm:t>
    </dgm:pt>
    <dgm:pt modelId="{3C33FE14-5364-46AD-9815-4DB10AE97A62}" type="sibTrans" cxnId="{79592566-DC89-40F1-9E58-E1F2906A658D}">
      <dgm:prSet/>
      <dgm:spPr/>
      <dgm:t>
        <a:bodyPr/>
        <a:lstStyle/>
        <a:p>
          <a:endParaRPr lang="en-US"/>
        </a:p>
      </dgm:t>
    </dgm:pt>
    <dgm:pt modelId="{91153A19-7498-456A-AA1A-4E913C8AF5CC}" type="pres">
      <dgm:prSet presAssocID="{D5BC58A1-9312-4D20-9280-DE551466FD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9E7F72B8-4B90-425E-86E4-265FB66B9D0F}" type="pres">
      <dgm:prSet presAssocID="{0555D80B-746C-4D24-8BBB-6A3981578A92}" presName="parentText" presStyleLbl="node1" presStyleIdx="0" presStyleCnt="1" custScaleY="128769" custLinFactNeighborY="-523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537514-CBE1-431A-A8FE-23F64AE3C0B8}" type="presOf" srcId="{0555D80B-746C-4D24-8BBB-6A3981578A92}" destId="{9E7F72B8-4B90-425E-86E4-265FB66B9D0F}" srcOrd="0" destOrd="0" presId="urn:microsoft.com/office/officeart/2005/8/layout/vList2"/>
    <dgm:cxn modelId="{79592566-DC89-40F1-9E58-E1F2906A658D}" srcId="{D5BC58A1-9312-4D20-9280-DE551466FDA4}" destId="{0555D80B-746C-4D24-8BBB-6A3981578A92}" srcOrd="0" destOrd="0" parTransId="{68C7C9C0-E085-4215-B1FC-3E0E7825A31F}" sibTransId="{3C33FE14-5364-46AD-9815-4DB10AE97A62}"/>
    <dgm:cxn modelId="{BBC25610-7A3B-4C78-B326-3E2CCA60668D}" type="presOf" srcId="{D5BC58A1-9312-4D20-9280-DE551466FDA4}" destId="{91153A19-7498-456A-AA1A-4E913C8AF5CC}" srcOrd="0" destOrd="0" presId="urn:microsoft.com/office/officeart/2005/8/layout/vList2"/>
    <dgm:cxn modelId="{E4F8000C-583A-4C44-BB57-22C6FA8D94FB}" type="presParOf" srcId="{91153A19-7498-456A-AA1A-4E913C8AF5CC}" destId="{9E7F72B8-4B90-425E-86E4-265FB66B9D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BC58A1-9312-4D20-9280-DE551466FD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55D80B-746C-4D24-8BBB-6A3981578A92}">
      <dgm:prSet/>
      <dgm:spPr/>
      <dgm:t>
        <a:bodyPr/>
        <a:lstStyle/>
        <a:p>
          <a:pPr rtl="0"/>
          <a:r>
            <a:rPr lang="en-US" dirty="0" smtClean="0"/>
            <a:t>Baird, Jo‐Anne, &amp; Lee‐Kelley, Liz. (2009). The dearth of </a:t>
          </a:r>
          <a:r>
            <a:rPr lang="en-US" dirty="0" err="1" smtClean="0"/>
            <a:t>managerialism</a:t>
          </a:r>
          <a:r>
            <a:rPr lang="en-US" dirty="0" smtClean="0"/>
            <a:t> in implementation of national examinations policy. Journal of Education Policy, 24(1), 55-81.</a:t>
          </a:r>
          <a:endParaRPr lang="en-US" dirty="0"/>
        </a:p>
      </dgm:t>
    </dgm:pt>
    <dgm:pt modelId="{68C7C9C0-E085-4215-B1FC-3E0E7825A31F}" type="parTrans" cxnId="{79592566-DC89-40F1-9E58-E1F2906A658D}">
      <dgm:prSet/>
      <dgm:spPr/>
      <dgm:t>
        <a:bodyPr/>
        <a:lstStyle/>
        <a:p>
          <a:endParaRPr lang="en-US"/>
        </a:p>
      </dgm:t>
    </dgm:pt>
    <dgm:pt modelId="{3C33FE14-5364-46AD-9815-4DB10AE97A62}" type="sibTrans" cxnId="{79592566-DC89-40F1-9E58-E1F2906A658D}">
      <dgm:prSet/>
      <dgm:spPr/>
      <dgm:t>
        <a:bodyPr/>
        <a:lstStyle/>
        <a:p>
          <a:endParaRPr lang="en-US"/>
        </a:p>
      </dgm:t>
    </dgm:pt>
    <dgm:pt modelId="{91153A19-7498-456A-AA1A-4E913C8AF5CC}" type="pres">
      <dgm:prSet presAssocID="{D5BC58A1-9312-4D20-9280-DE551466FD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9E7F72B8-4B90-425E-86E4-265FB66B9D0F}" type="pres">
      <dgm:prSet presAssocID="{0555D80B-746C-4D24-8BBB-6A3981578A92}" presName="parentText" presStyleLbl="node1" presStyleIdx="0" presStyleCnt="1" custScaleY="128769" custLinFactNeighborY="-523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07A2BD-CDB0-4847-8B0A-78D9954201E5}" type="presOf" srcId="{0555D80B-746C-4D24-8BBB-6A3981578A92}" destId="{9E7F72B8-4B90-425E-86E4-265FB66B9D0F}" srcOrd="0" destOrd="0" presId="urn:microsoft.com/office/officeart/2005/8/layout/vList2"/>
    <dgm:cxn modelId="{79592566-DC89-40F1-9E58-E1F2906A658D}" srcId="{D5BC58A1-9312-4D20-9280-DE551466FDA4}" destId="{0555D80B-746C-4D24-8BBB-6A3981578A92}" srcOrd="0" destOrd="0" parTransId="{68C7C9C0-E085-4215-B1FC-3E0E7825A31F}" sibTransId="{3C33FE14-5364-46AD-9815-4DB10AE97A62}"/>
    <dgm:cxn modelId="{A3749251-B9C1-49E7-95C3-DA1E36EBF1D5}" type="presOf" srcId="{D5BC58A1-9312-4D20-9280-DE551466FDA4}" destId="{91153A19-7498-456A-AA1A-4E913C8AF5CC}" srcOrd="0" destOrd="0" presId="urn:microsoft.com/office/officeart/2005/8/layout/vList2"/>
    <dgm:cxn modelId="{03F90841-37D8-4530-94FF-D6B6EAA5CDCB}" type="presParOf" srcId="{91153A19-7498-456A-AA1A-4E913C8AF5CC}" destId="{9E7F72B8-4B90-425E-86E4-265FB66B9D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02A755-D45A-4904-B889-E6755A9F7E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6ACADC-E053-4FF5-824B-AA47E28C2CDA}">
      <dgm:prSet/>
      <dgm:spPr/>
      <dgm:t>
        <a:bodyPr/>
        <a:lstStyle/>
        <a:p>
          <a:pPr rtl="0"/>
          <a:r>
            <a:rPr lang="en-US" dirty="0" smtClean="0"/>
            <a:t>http://zhaolearning.com/2009/08/07/no-child-left-behind-and-global-competitiveness/</a:t>
          </a:r>
          <a:endParaRPr lang="en-US" dirty="0"/>
        </a:p>
      </dgm:t>
    </dgm:pt>
    <dgm:pt modelId="{D973218C-BA0F-4E96-9706-E553BAA9FA3D}" type="parTrans" cxnId="{C84D3DD8-158C-46DA-92BE-82F08EDB89E9}">
      <dgm:prSet/>
      <dgm:spPr/>
      <dgm:t>
        <a:bodyPr/>
        <a:lstStyle/>
        <a:p>
          <a:endParaRPr lang="en-US"/>
        </a:p>
      </dgm:t>
    </dgm:pt>
    <dgm:pt modelId="{EE18864F-263A-4884-8E51-F99807E04CEB}" type="sibTrans" cxnId="{C84D3DD8-158C-46DA-92BE-82F08EDB89E9}">
      <dgm:prSet/>
      <dgm:spPr/>
      <dgm:t>
        <a:bodyPr/>
        <a:lstStyle/>
        <a:p>
          <a:endParaRPr lang="en-US"/>
        </a:p>
      </dgm:t>
    </dgm:pt>
    <dgm:pt modelId="{AA990135-3338-4B5E-8017-6CD9A80A1640}" type="pres">
      <dgm:prSet presAssocID="{4902A755-D45A-4904-B889-E6755A9F7E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9D1F8E-6180-4C0F-BACE-0AE003D9F97A}" type="pres">
      <dgm:prSet presAssocID="{AB6ACADC-E053-4FF5-824B-AA47E28C2CD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6A33B8-40C8-4CCC-A700-62C27D755C27}" type="presOf" srcId="{4902A755-D45A-4904-B889-E6755A9F7EEF}" destId="{AA990135-3338-4B5E-8017-6CD9A80A1640}" srcOrd="0" destOrd="0" presId="urn:microsoft.com/office/officeart/2005/8/layout/vList2"/>
    <dgm:cxn modelId="{C84D3DD8-158C-46DA-92BE-82F08EDB89E9}" srcId="{4902A755-D45A-4904-B889-E6755A9F7EEF}" destId="{AB6ACADC-E053-4FF5-824B-AA47E28C2CDA}" srcOrd="0" destOrd="0" parTransId="{D973218C-BA0F-4E96-9706-E553BAA9FA3D}" sibTransId="{EE18864F-263A-4884-8E51-F99807E04CEB}"/>
    <dgm:cxn modelId="{98955FF5-11C1-47EF-ABDF-79B6B89B6027}" type="presOf" srcId="{AB6ACADC-E053-4FF5-824B-AA47E28C2CDA}" destId="{F69D1F8E-6180-4C0F-BACE-0AE003D9F97A}" srcOrd="0" destOrd="0" presId="urn:microsoft.com/office/officeart/2005/8/layout/vList2"/>
    <dgm:cxn modelId="{11C2B1A0-14AD-4A7B-BF57-29B17024E170}" type="presParOf" srcId="{AA990135-3338-4B5E-8017-6CD9A80A1640}" destId="{F69D1F8E-6180-4C0F-BACE-0AE003D9F9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849376-88AC-4DA3-BD71-B3E96B51DB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B92069-8363-449C-A472-105B7179A5E4}">
      <dgm:prSet/>
      <dgm:spPr/>
      <dgm:t>
        <a:bodyPr/>
        <a:lstStyle/>
        <a:p>
          <a:pPr rtl="0"/>
          <a:r>
            <a:rPr lang="en-US" dirty="0" smtClean="0"/>
            <a:t>http://www.ted.com/talks/sir_ken_robinson_bring_on_the_revolution/</a:t>
          </a:r>
          <a:endParaRPr lang="en-US" dirty="0"/>
        </a:p>
      </dgm:t>
    </dgm:pt>
    <dgm:pt modelId="{DF1D95CF-D55E-4720-A433-13845E43D00E}" type="parTrans" cxnId="{FE20303C-5AE1-45C1-9FB8-E44BA55A2F33}">
      <dgm:prSet/>
      <dgm:spPr/>
      <dgm:t>
        <a:bodyPr/>
        <a:lstStyle/>
        <a:p>
          <a:endParaRPr lang="en-US"/>
        </a:p>
      </dgm:t>
    </dgm:pt>
    <dgm:pt modelId="{9E393519-3074-475E-914D-9BCE1C0B6779}" type="sibTrans" cxnId="{FE20303C-5AE1-45C1-9FB8-E44BA55A2F33}">
      <dgm:prSet/>
      <dgm:spPr/>
      <dgm:t>
        <a:bodyPr/>
        <a:lstStyle/>
        <a:p>
          <a:endParaRPr lang="en-US"/>
        </a:p>
      </dgm:t>
    </dgm:pt>
    <dgm:pt modelId="{4A231EEF-AECC-481B-A7A1-5C3A1F16778C}" type="pres">
      <dgm:prSet presAssocID="{3A849376-88AC-4DA3-BD71-B3E96B51DB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853AD2-8DCA-4785-ACCA-D8CC16CCE683}" type="pres">
      <dgm:prSet presAssocID="{85B92069-8363-449C-A472-105B7179A5E4}" presName="parentText" presStyleLbl="node1" presStyleIdx="0" presStyleCnt="1" custScaleY="213162" custLinFactY="118908" custLinFactNeighborX="887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CFD536-4090-46C2-BA1A-E1C945718739}" type="presOf" srcId="{3A849376-88AC-4DA3-BD71-B3E96B51DBE7}" destId="{4A231EEF-AECC-481B-A7A1-5C3A1F16778C}" srcOrd="0" destOrd="0" presId="urn:microsoft.com/office/officeart/2005/8/layout/vList2"/>
    <dgm:cxn modelId="{FE20303C-5AE1-45C1-9FB8-E44BA55A2F33}" srcId="{3A849376-88AC-4DA3-BD71-B3E96B51DBE7}" destId="{85B92069-8363-449C-A472-105B7179A5E4}" srcOrd="0" destOrd="0" parTransId="{DF1D95CF-D55E-4720-A433-13845E43D00E}" sibTransId="{9E393519-3074-475E-914D-9BCE1C0B6779}"/>
    <dgm:cxn modelId="{6CA66013-999A-464D-AF8C-EC0BB3238D79}" type="presOf" srcId="{85B92069-8363-449C-A472-105B7179A5E4}" destId="{C9853AD2-8DCA-4785-ACCA-D8CC16CCE683}" srcOrd="0" destOrd="0" presId="urn:microsoft.com/office/officeart/2005/8/layout/vList2"/>
    <dgm:cxn modelId="{4715EF00-6A4E-4243-A677-35696A282E7D}" type="presParOf" srcId="{4A231EEF-AECC-481B-A7A1-5C3A1F16778C}" destId="{C9853AD2-8DCA-4785-ACCA-D8CC16CCE6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238D60-62D8-40AF-B492-66ACB29920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F334A8-3A42-4550-9331-1A71243FB032}">
      <dgm:prSet/>
      <dgm:spPr/>
      <dgm:t>
        <a:bodyPr/>
        <a:lstStyle/>
        <a:p>
          <a:pPr rtl="0"/>
          <a:r>
            <a:rPr lang="en-US" dirty="0" smtClean="0"/>
            <a:t>1. Traditional and Computer Pictures</a:t>
          </a:r>
          <a:endParaRPr lang="en-US" dirty="0"/>
        </a:p>
      </dgm:t>
    </dgm:pt>
    <dgm:pt modelId="{2D085514-D262-43FC-8B0D-FA9C0F5C35E0}" type="parTrans" cxnId="{2D148907-7B93-4E6C-82E6-00A5D58DF7CA}">
      <dgm:prSet/>
      <dgm:spPr/>
      <dgm:t>
        <a:bodyPr/>
        <a:lstStyle/>
        <a:p>
          <a:endParaRPr lang="en-US"/>
        </a:p>
      </dgm:t>
    </dgm:pt>
    <dgm:pt modelId="{E299EF63-9BD0-47CF-B719-659A7320E018}" type="sibTrans" cxnId="{2D148907-7B93-4E6C-82E6-00A5D58DF7CA}">
      <dgm:prSet/>
      <dgm:spPr/>
      <dgm:t>
        <a:bodyPr/>
        <a:lstStyle/>
        <a:p>
          <a:endParaRPr lang="en-US"/>
        </a:p>
      </dgm:t>
    </dgm:pt>
    <dgm:pt modelId="{04390145-823F-48D0-867C-2AE9E5C2CA7B}" type="pres">
      <dgm:prSet presAssocID="{23238D60-62D8-40AF-B492-66ACB29920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99DAB896-6B8D-4A04-85BF-AE12B7D640E8}" type="pres">
      <dgm:prSet presAssocID="{75F334A8-3A42-4550-9331-1A71243FB0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2D148907-7B93-4E6C-82E6-00A5D58DF7CA}" srcId="{23238D60-62D8-40AF-B492-66ACB29920D7}" destId="{75F334A8-3A42-4550-9331-1A71243FB032}" srcOrd="0" destOrd="0" parTransId="{2D085514-D262-43FC-8B0D-FA9C0F5C35E0}" sibTransId="{E299EF63-9BD0-47CF-B719-659A7320E018}"/>
    <dgm:cxn modelId="{9FE0B472-F331-41F7-80DE-3669A6C63744}" type="presOf" srcId="{75F334A8-3A42-4550-9331-1A71243FB032}" destId="{99DAB896-6B8D-4A04-85BF-AE12B7D640E8}" srcOrd="0" destOrd="0" presId="urn:microsoft.com/office/officeart/2005/8/layout/vList2"/>
    <dgm:cxn modelId="{B252DA3B-B948-4E7F-BAB9-E1C51B2A3FDC}" type="presOf" srcId="{23238D60-62D8-40AF-B492-66ACB29920D7}" destId="{04390145-823F-48D0-867C-2AE9E5C2CA7B}" srcOrd="0" destOrd="0" presId="urn:microsoft.com/office/officeart/2005/8/layout/vList2"/>
    <dgm:cxn modelId="{891E7234-6A6E-4C9A-B621-C8F6B11184B4}" type="presParOf" srcId="{04390145-823F-48D0-867C-2AE9E5C2CA7B}" destId="{99DAB896-6B8D-4A04-85BF-AE12B7D640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238D60-62D8-40AF-B492-66ACB29920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F334A8-3A42-4550-9331-1A71243FB032}">
      <dgm:prSet/>
      <dgm:spPr/>
      <dgm:t>
        <a:bodyPr/>
        <a:lstStyle/>
        <a:p>
          <a:pPr rtl="0"/>
          <a:r>
            <a:rPr lang="en-US" dirty="0" smtClean="0"/>
            <a:t>2. Multi Choice Questions</a:t>
          </a:r>
          <a:endParaRPr lang="en-US" dirty="0"/>
        </a:p>
      </dgm:t>
    </dgm:pt>
    <dgm:pt modelId="{2D085514-D262-43FC-8B0D-FA9C0F5C35E0}" type="parTrans" cxnId="{2D148907-7B93-4E6C-82E6-00A5D58DF7CA}">
      <dgm:prSet/>
      <dgm:spPr/>
      <dgm:t>
        <a:bodyPr/>
        <a:lstStyle/>
        <a:p>
          <a:endParaRPr lang="en-US"/>
        </a:p>
      </dgm:t>
    </dgm:pt>
    <dgm:pt modelId="{E299EF63-9BD0-47CF-B719-659A7320E018}" type="sibTrans" cxnId="{2D148907-7B93-4E6C-82E6-00A5D58DF7CA}">
      <dgm:prSet/>
      <dgm:spPr/>
      <dgm:t>
        <a:bodyPr/>
        <a:lstStyle/>
        <a:p>
          <a:endParaRPr lang="en-US"/>
        </a:p>
      </dgm:t>
    </dgm:pt>
    <dgm:pt modelId="{04390145-823F-48D0-867C-2AE9E5C2CA7B}" type="pres">
      <dgm:prSet presAssocID="{23238D60-62D8-40AF-B492-66ACB29920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99DAB896-6B8D-4A04-85BF-AE12B7D640E8}" type="pres">
      <dgm:prSet presAssocID="{75F334A8-3A42-4550-9331-1A71243FB032}" presName="parentText" presStyleLbl="node1" presStyleIdx="0" presStyleCnt="1" custLinFactNeighborX="-17143" custLinFactNeighborY="-26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148907-7B93-4E6C-82E6-00A5D58DF7CA}" srcId="{23238D60-62D8-40AF-B492-66ACB29920D7}" destId="{75F334A8-3A42-4550-9331-1A71243FB032}" srcOrd="0" destOrd="0" parTransId="{2D085514-D262-43FC-8B0D-FA9C0F5C35E0}" sibTransId="{E299EF63-9BD0-47CF-B719-659A7320E018}"/>
    <dgm:cxn modelId="{DDCC9034-85D4-44F3-AA30-37D7356B40AF}" type="presOf" srcId="{75F334A8-3A42-4550-9331-1A71243FB032}" destId="{99DAB896-6B8D-4A04-85BF-AE12B7D640E8}" srcOrd="0" destOrd="0" presId="urn:microsoft.com/office/officeart/2005/8/layout/vList2"/>
    <dgm:cxn modelId="{BA066456-1D7D-4E3E-A69A-E24B57E8E7D2}" type="presOf" srcId="{23238D60-62D8-40AF-B492-66ACB29920D7}" destId="{04390145-823F-48D0-867C-2AE9E5C2CA7B}" srcOrd="0" destOrd="0" presId="urn:microsoft.com/office/officeart/2005/8/layout/vList2"/>
    <dgm:cxn modelId="{7C4895E8-4132-45CA-A49F-FD070B158F9A}" type="presParOf" srcId="{04390145-823F-48D0-867C-2AE9E5C2CA7B}" destId="{99DAB896-6B8D-4A04-85BF-AE12B7D640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238D60-62D8-40AF-B492-66ACB29920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F334A8-3A42-4550-9331-1A71243FB032}">
      <dgm:prSet/>
      <dgm:spPr/>
      <dgm:t>
        <a:bodyPr/>
        <a:lstStyle/>
        <a:p>
          <a:pPr rtl="0"/>
          <a:r>
            <a:rPr lang="en-US" dirty="0" smtClean="0"/>
            <a:t>3. Feedback for Assessment</a:t>
          </a:r>
          <a:endParaRPr lang="en-US" dirty="0"/>
        </a:p>
      </dgm:t>
    </dgm:pt>
    <dgm:pt modelId="{2D085514-D262-43FC-8B0D-FA9C0F5C35E0}" type="parTrans" cxnId="{2D148907-7B93-4E6C-82E6-00A5D58DF7CA}">
      <dgm:prSet/>
      <dgm:spPr/>
      <dgm:t>
        <a:bodyPr/>
        <a:lstStyle/>
        <a:p>
          <a:endParaRPr lang="en-US"/>
        </a:p>
      </dgm:t>
    </dgm:pt>
    <dgm:pt modelId="{E299EF63-9BD0-47CF-B719-659A7320E018}" type="sibTrans" cxnId="{2D148907-7B93-4E6C-82E6-00A5D58DF7CA}">
      <dgm:prSet/>
      <dgm:spPr/>
      <dgm:t>
        <a:bodyPr/>
        <a:lstStyle/>
        <a:p>
          <a:endParaRPr lang="en-US"/>
        </a:p>
      </dgm:t>
    </dgm:pt>
    <dgm:pt modelId="{04390145-823F-48D0-867C-2AE9E5C2CA7B}" type="pres">
      <dgm:prSet presAssocID="{23238D60-62D8-40AF-B492-66ACB29920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99DAB896-6B8D-4A04-85BF-AE12B7D640E8}" type="pres">
      <dgm:prSet presAssocID="{75F334A8-3A42-4550-9331-1A71243FB0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CA5190-EBCC-44BF-BEC2-0281B496B02A}" type="presOf" srcId="{75F334A8-3A42-4550-9331-1A71243FB032}" destId="{99DAB896-6B8D-4A04-85BF-AE12B7D640E8}" srcOrd="0" destOrd="0" presId="urn:microsoft.com/office/officeart/2005/8/layout/vList2"/>
    <dgm:cxn modelId="{EFAC1F46-5A91-4BD6-A88D-8926547AC175}" type="presOf" srcId="{23238D60-62D8-40AF-B492-66ACB29920D7}" destId="{04390145-823F-48D0-867C-2AE9E5C2CA7B}" srcOrd="0" destOrd="0" presId="urn:microsoft.com/office/officeart/2005/8/layout/vList2"/>
    <dgm:cxn modelId="{2D148907-7B93-4E6C-82E6-00A5D58DF7CA}" srcId="{23238D60-62D8-40AF-B492-66ACB29920D7}" destId="{75F334A8-3A42-4550-9331-1A71243FB032}" srcOrd="0" destOrd="0" parTransId="{2D085514-D262-43FC-8B0D-FA9C0F5C35E0}" sibTransId="{E299EF63-9BD0-47CF-B719-659A7320E018}"/>
    <dgm:cxn modelId="{691895DD-F8AE-4084-B4E1-6D065F0692CF}" type="presParOf" srcId="{04390145-823F-48D0-867C-2AE9E5C2CA7B}" destId="{99DAB896-6B8D-4A04-85BF-AE12B7D640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6E96FE-F1DD-47BE-8692-3EC10E7470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2ABD93-13C8-4241-9DB4-03A9C35F793E}">
      <dgm:prSet/>
      <dgm:spPr/>
      <dgm:t>
        <a:bodyPr/>
        <a:lstStyle/>
        <a:p>
          <a:pPr rtl="0"/>
          <a:r>
            <a:rPr lang="en-US" b="1" dirty="0" smtClean="0"/>
            <a:t>Used by MOE-HQ, SEAB, Teachers, Students and Public</a:t>
          </a:r>
          <a:endParaRPr lang="en-US" b="1" dirty="0"/>
        </a:p>
      </dgm:t>
    </dgm:pt>
    <dgm:pt modelId="{434DAD0A-EBE6-4386-AD67-061A9C6B60AB}" type="parTrans" cxnId="{85993427-DEDA-4370-A0CD-B42EEE436C36}">
      <dgm:prSet/>
      <dgm:spPr/>
      <dgm:t>
        <a:bodyPr/>
        <a:lstStyle/>
        <a:p>
          <a:endParaRPr lang="en-US"/>
        </a:p>
      </dgm:t>
    </dgm:pt>
    <dgm:pt modelId="{BF6D522A-5CC3-4999-92C2-59488B0F3DC2}" type="sibTrans" cxnId="{85993427-DEDA-4370-A0CD-B42EEE436C36}">
      <dgm:prSet/>
      <dgm:spPr/>
      <dgm:t>
        <a:bodyPr/>
        <a:lstStyle/>
        <a:p>
          <a:endParaRPr lang="en-US"/>
        </a:p>
      </dgm:t>
    </dgm:pt>
    <dgm:pt modelId="{D7B012D3-FAAE-457B-A61A-9EC71131FCC4}" type="pres">
      <dgm:prSet presAssocID="{876E96FE-F1DD-47BE-8692-3EC10E7470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AFA1B153-4FFA-4E45-A0B5-8908DA2A5541}" type="pres">
      <dgm:prSet presAssocID="{EB2ABD93-13C8-4241-9DB4-03A9C35F79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993427-DEDA-4370-A0CD-B42EEE436C36}" srcId="{876E96FE-F1DD-47BE-8692-3EC10E747020}" destId="{EB2ABD93-13C8-4241-9DB4-03A9C35F793E}" srcOrd="0" destOrd="0" parTransId="{434DAD0A-EBE6-4386-AD67-061A9C6B60AB}" sibTransId="{BF6D522A-5CC3-4999-92C2-59488B0F3DC2}"/>
    <dgm:cxn modelId="{024C13F4-98F7-45C2-971C-4956FCFFE853}" type="presOf" srcId="{EB2ABD93-13C8-4241-9DB4-03A9C35F793E}" destId="{AFA1B153-4FFA-4E45-A0B5-8908DA2A5541}" srcOrd="0" destOrd="0" presId="urn:microsoft.com/office/officeart/2005/8/layout/vList2"/>
    <dgm:cxn modelId="{746EACD6-58C4-40EC-BCB6-955F98E5E95F}" type="presOf" srcId="{876E96FE-F1DD-47BE-8692-3EC10E747020}" destId="{D7B012D3-FAAE-457B-A61A-9EC71131FCC4}" srcOrd="0" destOrd="0" presId="urn:microsoft.com/office/officeart/2005/8/layout/vList2"/>
    <dgm:cxn modelId="{40A09F86-0D36-47E0-B222-B26EADB951AD}" type="presParOf" srcId="{D7B012D3-FAAE-457B-A61A-9EC71131FCC4}" destId="{AFA1B153-4FFA-4E45-A0B5-8908DA2A55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05F03-2B1C-48EA-84BD-D8727127A968}">
      <dsp:nvSpPr>
        <dsp:cNvPr id="0" name=""/>
        <dsp:cNvSpPr/>
      </dsp:nvSpPr>
      <dsp:spPr>
        <a:xfrm>
          <a:off x="0" y="5771"/>
          <a:ext cx="5256583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http://www.fun-learning-spanish.com/image-files/put-cart-before-horse.jpg</a:t>
          </a:r>
          <a:endParaRPr lang="en-US" sz="1200" kern="1200" dirty="0"/>
        </a:p>
      </dsp:txBody>
      <dsp:txXfrm>
        <a:off x="19191" y="24962"/>
        <a:ext cx="5218201" cy="3547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05C80-7B19-4F4F-A531-08B6959186EA}">
      <dsp:nvSpPr>
        <dsp:cNvPr id="0" name=""/>
        <dsp:cNvSpPr/>
      </dsp:nvSpPr>
      <dsp:spPr>
        <a:xfrm>
          <a:off x="0" y="126314"/>
          <a:ext cx="8784976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Wee, </a:t>
          </a:r>
          <a:r>
            <a:rPr lang="en-US" sz="1800" kern="1200" dirty="0" err="1" smtClean="0"/>
            <a:t>Loo</a:t>
          </a:r>
          <a:r>
            <a:rPr lang="en-US" sz="1800" kern="1200" dirty="0" smtClean="0"/>
            <a:t> Kang, &amp; </a:t>
          </a:r>
          <a:r>
            <a:rPr lang="en-US" sz="1800" kern="1200" dirty="0" err="1" smtClean="0"/>
            <a:t>Ning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Hwee</a:t>
          </a:r>
          <a:r>
            <a:rPr lang="en-US" sz="1800" kern="1200" dirty="0" smtClean="0"/>
            <a:t> </a:t>
          </a:r>
          <a:r>
            <a:rPr lang="en-US" sz="1800" kern="1200" dirty="0" err="1" smtClean="0"/>
            <a:t>Tiang</a:t>
          </a:r>
          <a:r>
            <a:rPr lang="en-US" sz="1800" kern="1200" dirty="0" smtClean="0"/>
            <a:t>. (2014). </a:t>
          </a:r>
          <a:r>
            <a:rPr lang="en-US" sz="1800" kern="1200" dirty="0" err="1" smtClean="0"/>
            <a:t>Vernier</a:t>
          </a:r>
          <a:r>
            <a:rPr lang="en-US" sz="1800" kern="1200" dirty="0" smtClean="0"/>
            <a:t> caliper and micrometer computer models using Easy Java Simulation and its pedagogical design features—ideas for augmenting learning with real instruments. </a:t>
          </a:r>
          <a:r>
            <a:rPr lang="en-US" sz="1800" i="1" kern="1200" dirty="0" smtClean="0"/>
            <a:t>Physics Education, 49(5), 493. </a:t>
          </a:r>
          <a:endParaRPr lang="en-US" sz="1800" kern="1200" dirty="0"/>
        </a:p>
      </dsp:txBody>
      <dsp:txXfrm>
        <a:off x="46263" y="172577"/>
        <a:ext cx="8692450" cy="855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F72B8-4B90-425E-86E4-265FB66B9D0F}">
      <dsp:nvSpPr>
        <dsp:cNvPr id="0" name=""/>
        <dsp:cNvSpPr/>
      </dsp:nvSpPr>
      <dsp:spPr>
        <a:xfrm>
          <a:off x="0" y="0"/>
          <a:ext cx="8964488" cy="646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Chakwera</a:t>
          </a:r>
          <a:r>
            <a:rPr lang="en-US" sz="1300" kern="1200" dirty="0" smtClean="0"/>
            <a:t>, Elias, </a:t>
          </a:r>
          <a:r>
            <a:rPr lang="en-US" sz="1300" kern="1200" dirty="0" err="1" smtClean="0"/>
            <a:t>Khembo</a:t>
          </a:r>
          <a:r>
            <a:rPr lang="en-US" sz="1300" kern="1200" dirty="0" smtClean="0"/>
            <a:t>, Dafter, &amp; </a:t>
          </a:r>
          <a:r>
            <a:rPr lang="en-US" sz="1300" kern="1200" dirty="0" err="1" smtClean="0"/>
            <a:t>Sireci</a:t>
          </a:r>
          <a:r>
            <a:rPr lang="en-US" sz="1300" kern="1200" dirty="0" smtClean="0"/>
            <a:t>, Stephen G. (2004). High-Stakes Testing in the Warm Heart of Africa: The Challenges and Successes of the Malawi National Examinations Board. education policy analysis archives, 12(29), n29. </a:t>
          </a:r>
          <a:endParaRPr lang="en-US" sz="1300" kern="1200" dirty="0"/>
        </a:p>
      </dsp:txBody>
      <dsp:txXfrm>
        <a:off x="31551" y="31551"/>
        <a:ext cx="8901386" cy="583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F72B8-4B90-425E-86E4-265FB66B9D0F}">
      <dsp:nvSpPr>
        <dsp:cNvPr id="0" name=""/>
        <dsp:cNvSpPr/>
      </dsp:nvSpPr>
      <dsp:spPr>
        <a:xfrm>
          <a:off x="0" y="0"/>
          <a:ext cx="8964488" cy="646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Baird, Jo‐Anne, &amp; Lee‐Kelley, Liz. (2009). The dearth of </a:t>
          </a:r>
          <a:r>
            <a:rPr lang="en-US" sz="1300" kern="1200" dirty="0" err="1" smtClean="0"/>
            <a:t>managerialism</a:t>
          </a:r>
          <a:r>
            <a:rPr lang="en-US" sz="1300" kern="1200" dirty="0" smtClean="0"/>
            <a:t> in implementation of national examinations policy. Journal of Education Policy, 24(1), 55-81.</a:t>
          </a:r>
          <a:endParaRPr lang="en-US" sz="1300" kern="1200" dirty="0"/>
        </a:p>
      </dsp:txBody>
      <dsp:txXfrm>
        <a:off x="31551" y="31551"/>
        <a:ext cx="8901386" cy="583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D1F8E-6180-4C0F-BACE-0AE003D9F97A}">
      <dsp:nvSpPr>
        <dsp:cNvPr id="0" name=""/>
        <dsp:cNvSpPr/>
      </dsp:nvSpPr>
      <dsp:spPr>
        <a:xfrm>
          <a:off x="0" y="3103"/>
          <a:ext cx="457200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http://zhaolearning.com/2009/08/07/no-child-left-behind-and-global-competitiveness/</a:t>
          </a:r>
          <a:endParaRPr lang="en-US" sz="1500" kern="1200" dirty="0"/>
        </a:p>
      </dsp:txBody>
      <dsp:txXfrm>
        <a:off x="28272" y="31375"/>
        <a:ext cx="4515456" cy="522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53AD2-8DCA-4785-ACCA-D8CC16CCE683}">
      <dsp:nvSpPr>
        <dsp:cNvPr id="0" name=""/>
        <dsp:cNvSpPr/>
      </dsp:nvSpPr>
      <dsp:spPr>
        <a:xfrm>
          <a:off x="0" y="1"/>
          <a:ext cx="4499992" cy="548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http://www.ted.com/talks/sir_ken_robinson_bring_on_the_revolution/</a:t>
          </a:r>
          <a:endParaRPr lang="en-US" sz="1100" kern="1200" dirty="0"/>
        </a:p>
      </dsp:txBody>
      <dsp:txXfrm>
        <a:off x="26784" y="26785"/>
        <a:ext cx="4446424" cy="4951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AB896-6B8D-4A04-85BF-AE12B7D640E8}">
      <dsp:nvSpPr>
        <dsp:cNvPr id="0" name=""/>
        <dsp:cNvSpPr/>
      </dsp:nvSpPr>
      <dsp:spPr>
        <a:xfrm>
          <a:off x="0" y="9166"/>
          <a:ext cx="3668505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1. Traditional and Computer Pictures</a:t>
          </a:r>
          <a:endParaRPr lang="en-US" sz="1500" kern="1200" dirty="0"/>
        </a:p>
      </dsp:txBody>
      <dsp:txXfrm>
        <a:off x="17134" y="26300"/>
        <a:ext cx="3634237" cy="3167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AB896-6B8D-4A04-85BF-AE12B7D640E8}">
      <dsp:nvSpPr>
        <dsp:cNvPr id="0" name=""/>
        <dsp:cNvSpPr/>
      </dsp:nvSpPr>
      <dsp:spPr>
        <a:xfrm>
          <a:off x="0" y="1"/>
          <a:ext cx="252028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 Multi Choice Questions</a:t>
          </a:r>
          <a:endParaRPr lang="en-US" sz="1500" kern="1200" dirty="0"/>
        </a:p>
      </dsp:txBody>
      <dsp:txXfrm>
        <a:off x="17134" y="17135"/>
        <a:ext cx="2486012" cy="3167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AB896-6B8D-4A04-85BF-AE12B7D640E8}">
      <dsp:nvSpPr>
        <dsp:cNvPr id="0" name=""/>
        <dsp:cNvSpPr/>
      </dsp:nvSpPr>
      <dsp:spPr>
        <a:xfrm>
          <a:off x="0" y="9166"/>
          <a:ext cx="3668505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3. Feedback for Assessment</a:t>
          </a:r>
          <a:endParaRPr lang="en-US" sz="1500" kern="1200" dirty="0"/>
        </a:p>
      </dsp:txBody>
      <dsp:txXfrm>
        <a:off x="17134" y="26300"/>
        <a:ext cx="3634237" cy="3167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1B153-4FFA-4E45-A0B5-8908DA2A5541}">
      <dsp:nvSpPr>
        <dsp:cNvPr id="0" name=""/>
        <dsp:cNvSpPr/>
      </dsp:nvSpPr>
      <dsp:spPr>
        <a:xfrm>
          <a:off x="0" y="152581"/>
          <a:ext cx="7344816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Used by MOE-HQ, SEAB, Teachers, Students and Public</a:t>
          </a:r>
          <a:endParaRPr lang="en-US" sz="2000" b="1" kern="1200" dirty="0"/>
        </a:p>
      </dsp:txBody>
      <dsp:txXfrm>
        <a:off x="22846" y="175427"/>
        <a:ext cx="7299124" cy="42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B7F26-17CC-46B0-8E80-C81609B9E13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A809-D706-4BAE-9212-9D3009342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http://www.fun-learning-spanish.com/image-files/put-cart-before-horse.jpg</a:t>
            </a:r>
          </a:p>
          <a:p>
            <a:r>
              <a:rPr lang="en-US" dirty="0" smtClean="0"/>
              <a:t>https://gregarthur.files.wordpress.com/2011/10/cart-before-horse-2.jpg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A809-D706-4BAE-9212-9D30093423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1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http://files.eric.ed.gov/fulltext/EJ852311.pdf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A809-D706-4BAE-9212-9D30093423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39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A809-D706-4BAE-9212-9D30093423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3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F4BA-49A5-4BA6-A90E-4B7CBCE8DAC1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56EEAA-C399-472A-B9FD-627B6DD7A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F4BA-49A5-4BA6-A90E-4B7CBCE8DAC1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EAA-C399-472A-B9FD-627B6DD7A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F4BA-49A5-4BA6-A90E-4B7CBCE8DAC1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EAA-C399-472A-B9FD-627B6DD7A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F4BA-49A5-4BA6-A90E-4B7CBCE8DAC1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EAA-C399-472A-B9FD-627B6DD7A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F4BA-49A5-4BA6-A90E-4B7CBCE8DAC1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56EEAA-C399-472A-B9FD-627B6DD7AC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F4BA-49A5-4BA6-A90E-4B7CBCE8DAC1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EAA-C399-472A-B9FD-627B6DD7A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F4BA-49A5-4BA6-A90E-4B7CBCE8DAC1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EAA-C399-472A-B9FD-627B6DD7A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F4BA-49A5-4BA6-A90E-4B7CBCE8DAC1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EAA-C399-472A-B9FD-627B6DD7A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F4BA-49A5-4BA6-A90E-4B7CBCE8DAC1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EAA-C399-472A-B9FD-627B6DD7A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F4BA-49A5-4BA6-A90E-4B7CBCE8DAC1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EAA-C399-472A-B9FD-627B6DD7AC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F4BA-49A5-4BA6-A90E-4B7CBCE8DAC1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56EEAA-C399-472A-B9FD-627B6DD7AC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ED5F4BA-49A5-4BA6-A90E-4B7CBCE8DAC1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556EEAA-C399-472A-B9FD-627B6DD7AC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gregarthur.files.wordpress.com/2011/10/cart-before-horse-2.jpg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it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gregarthur.files.wordpress.com/2011/10/cart-before-horse-2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18" Type="http://schemas.microsoft.com/office/2007/relationships/diagramDrawing" Target="../diagrams/drawing8.xml"/><Relationship Id="rId3" Type="http://schemas.openxmlformats.org/officeDocument/2006/relationships/hyperlink" Target="http://www.phy.ntnu.edu.tw/ntnujava/index.php?topic=1992.0" TargetMode="External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17" Type="http://schemas.openxmlformats.org/officeDocument/2006/relationships/diagramColors" Target="../diagrams/colors8.xml"/><Relationship Id="rId2" Type="http://schemas.openxmlformats.org/officeDocument/2006/relationships/image" Target="../media/image8.png"/><Relationship Id="rId16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5" Type="http://schemas.openxmlformats.org/officeDocument/2006/relationships/diagramLayout" Target="../diagrams/layout8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diagramData" Target="../diagrams/data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QuickStyle" Target="../diagrams/quickStyle10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9.xml"/><Relationship Id="rId12" Type="http://schemas.openxmlformats.org/officeDocument/2006/relationships/diagramLayout" Target="../diagrams/layou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openxmlformats.org/officeDocument/2006/relationships/diagramData" Target="../diagrams/data10.xml"/><Relationship Id="rId5" Type="http://schemas.openxmlformats.org/officeDocument/2006/relationships/image" Target="../media/image10.png"/><Relationship Id="rId15" Type="http://schemas.microsoft.com/office/2007/relationships/diagramDrawing" Target="../diagrams/drawing10.xml"/><Relationship Id="rId10" Type="http://schemas.microsoft.com/office/2007/relationships/diagramDrawing" Target="../diagrams/drawing9.xml"/><Relationship Id="rId4" Type="http://schemas.openxmlformats.org/officeDocument/2006/relationships/hyperlink" Target="ejs_users-sgeducation-lookang-AAPTVernierCaliper.jar" TargetMode="External"/><Relationship Id="rId9" Type="http://schemas.openxmlformats.org/officeDocument/2006/relationships/diagramColors" Target="../diagrams/colors9.xml"/><Relationship Id="rId14" Type="http://schemas.openxmlformats.org/officeDocument/2006/relationships/diagramColors" Target="../diagrams/colors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eelookang.blogspot.s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4499992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it a Good question?</a:t>
            </a:r>
            <a:br>
              <a:rPr lang="en-US" dirty="0" smtClean="0"/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620000" cy="43735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gregarthur.files.wordpress.com/2011/10/cart-before-horse-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068960"/>
            <a:ext cx="5688632" cy="3982045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276954" y="1340768"/>
            <a:ext cx="4392488" cy="3168351"/>
          </a:xfrm>
          <a:prstGeom prst="cloudCallout">
            <a:avLst>
              <a:gd name="adj1" fmla="val 40602"/>
              <a:gd name="adj2" fmla="val 37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What National Examinations Reforms should be made and how may technology be leveraged?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099720" y="116632"/>
            <a:ext cx="3995936" cy="3168352"/>
          </a:xfrm>
          <a:prstGeom prst="cloudCallout">
            <a:avLst>
              <a:gd name="adj1" fmla="val -20630"/>
              <a:gd name="adj2" fmla="val 56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How may technology be further leveraged into the National Examinations?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123728" y="6453336"/>
          <a:ext cx="5256584" cy="40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pload.wikimedia.org/wikipedia/commons/thumb/a/ab/Un-malawi.png/747px-Un-malaw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218" y="0"/>
            <a:ext cx="2238782" cy="30689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496944" cy="683994"/>
          </a:xfrm>
        </p:spPr>
        <p:txBody>
          <a:bodyPr>
            <a:normAutofit/>
          </a:bodyPr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64030"/>
            <a:ext cx="7211144" cy="513673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Political: Dealing with Public and Political Pressure</a:t>
            </a:r>
          </a:p>
          <a:p>
            <a:r>
              <a:rPr lang="en-US" sz="2400" dirty="0" smtClean="0"/>
              <a:t>Practical: Implementing with Limited Resources</a:t>
            </a:r>
          </a:p>
          <a:p>
            <a:r>
              <a:rPr lang="en-US" sz="2400" dirty="0" smtClean="0"/>
              <a:t>Security: Examination Security Concerns</a:t>
            </a:r>
          </a:p>
          <a:p>
            <a:r>
              <a:rPr lang="en-US" sz="2400" dirty="0" smtClean="0"/>
              <a:t>Psychometric: Measurement Multiple Choice (teaching to test)</a:t>
            </a:r>
          </a:p>
          <a:p>
            <a:r>
              <a:rPr lang="en-US" sz="2400" dirty="0" smtClean="0"/>
              <a:t>Psychometric: Measurement Scoring Free-Response Items</a:t>
            </a:r>
          </a:p>
          <a:p>
            <a:r>
              <a:rPr lang="en-US" sz="2400" dirty="0" smtClean="0"/>
              <a:t>Reality: Really High Stakes</a:t>
            </a:r>
          </a:p>
          <a:p>
            <a:r>
              <a:rPr lang="en-US" sz="2400" dirty="0" smtClean="0"/>
              <a:t>Fairness: Equity Issues in Assessment </a:t>
            </a:r>
          </a:p>
          <a:p>
            <a:r>
              <a:rPr lang="en-US" sz="2400" dirty="0" smtClean="0"/>
              <a:t>Access: Computer-Based Testing 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6211669"/>
          <a:ext cx="896448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/>
          <a:lstStyle/>
          <a:p>
            <a:r>
              <a:rPr lang="en-US" dirty="0" smtClean="0"/>
              <a:t>Management/multi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70" y="1844824"/>
            <a:ext cx="900518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0" y="6211669"/>
          <a:ext cx="896448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756002"/>
          </a:xfrm>
        </p:spPr>
        <p:txBody>
          <a:bodyPr/>
          <a:lstStyle/>
          <a:p>
            <a:r>
              <a:rPr lang="en-US" dirty="0" smtClean="0"/>
              <a:t>Agricultural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5373"/>
            <a:ext cx="9036496" cy="4373563"/>
          </a:xfrm>
        </p:spPr>
        <p:txBody>
          <a:bodyPr/>
          <a:lstStyle/>
          <a:p>
            <a:r>
              <a:rPr lang="en-US" dirty="0" smtClean="0"/>
              <a:t>Professors of Education speak about even in International Conference Technology Learning and Teaching ICTLT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5720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844824"/>
            <a:ext cx="4572001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6016" y="4653543"/>
            <a:ext cx="432048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global competitiveness comes from a diversity of talents and </a:t>
            </a:r>
            <a:r>
              <a:rPr lang="en-US" sz="2000" b="1" dirty="0" smtClean="0">
                <a:solidFill>
                  <a:srgbClr val="FFFF00"/>
                </a:solidFill>
              </a:rPr>
              <a:t>recognition of individual passions and creativity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572000" y="6272644"/>
          <a:ext cx="4572000" cy="585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0" y="6309320"/>
          <a:ext cx="4499992" cy="54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600" y="4961320"/>
            <a:ext cx="432048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In which people develop their own solutions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19551"/>
          </a:xfrm>
        </p:spPr>
        <p:txBody>
          <a:bodyPr/>
          <a:lstStyle/>
          <a:p>
            <a:r>
              <a:rPr lang="en-US" dirty="0" smtClean="0"/>
              <a:t>Possible System(s)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1790"/>
            <a:ext cx="8925272" cy="4373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http://www.cito.com/</a:t>
            </a:r>
            <a:endParaRPr lang="en-US" sz="2400" dirty="0" smtClean="0"/>
          </a:p>
          <a:p>
            <a:r>
              <a:rPr lang="en-US" sz="2400" dirty="0" smtClean="0"/>
              <a:t>Monitoring Exams: variety of issues addressed</a:t>
            </a:r>
          </a:p>
          <a:p>
            <a:r>
              <a:rPr lang="en-US" sz="2400" dirty="0" smtClean="0"/>
              <a:t>Play &amp; Stimulating Teaching &amp; Learning Tasks (Pyramid Method): well managed inter agencies coordinated effort</a:t>
            </a:r>
          </a:p>
          <a:p>
            <a:r>
              <a:rPr lang="en-US" sz="2400" dirty="0" smtClean="0"/>
              <a:t>Portfolios: agricultural educational instrument to document a student's progress and results</a:t>
            </a:r>
          </a:p>
          <a:p>
            <a:endParaRPr lang="en-US" sz="2400" dirty="0"/>
          </a:p>
        </p:txBody>
      </p:sp>
      <p:pic>
        <p:nvPicPr>
          <p:cNvPr id="27650" name="Picture 2" descr="Cito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0"/>
            <a:ext cx="1905000" cy="1000125"/>
          </a:xfrm>
          <a:prstGeom prst="rect">
            <a:avLst/>
          </a:prstGeom>
          <a:noFill/>
        </p:spPr>
      </p:pic>
      <p:pic>
        <p:nvPicPr>
          <p:cNvPr id="5" name="Picture 2" descr="https://gregarthur.files.wordpress.com/2011/10/cart-before-horse-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245020"/>
            <a:ext cx="2304256" cy="161298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4751512" y="3356992"/>
            <a:ext cx="4392488" cy="1988840"/>
          </a:xfrm>
          <a:prstGeom prst="cloudCallout">
            <a:avLst>
              <a:gd name="adj1" fmla="val -36284"/>
              <a:gd name="adj2" fmla="val 56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How may technology be further leveraged into the National Examinations?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51520" y="3789040"/>
            <a:ext cx="4392488" cy="1844824"/>
          </a:xfrm>
          <a:prstGeom prst="cloudCallout">
            <a:avLst>
              <a:gd name="adj1" fmla="val 47720"/>
              <a:gd name="adj2" fmla="val 50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Balanced Educational Reforms drive appropriate technology used </a:t>
            </a:r>
            <a:r>
              <a:rPr lang="en-US" sz="1600" b="1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31440"/>
            <a:ext cx="8964488" cy="1371600"/>
          </a:xfrm>
        </p:spPr>
        <p:txBody>
          <a:bodyPr/>
          <a:lstStyle/>
          <a:p>
            <a:r>
              <a:rPr lang="en-US" dirty="0" smtClean="0"/>
              <a:t>Prototype Monitoring Exams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7620000" cy="4373563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http://www.phy.ntnu.edu.tw/ntnujava/index.php?topic=1992.0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707904" y="2060848"/>
          <a:ext cx="366850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331641" y="5373216"/>
          <a:ext cx="25202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4283968" y="6165304"/>
          <a:ext cx="366850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2811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800"/>
            <a:ext cx="4644008" cy="426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Stimulating Teaching &amp; Learning Tasks + Real Life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43608" y="1772816"/>
          <a:ext cx="7344816" cy="77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0" y="5877272"/>
          <a:ext cx="878497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91264" cy="924347"/>
          </a:xfrm>
        </p:spPr>
        <p:txBody>
          <a:bodyPr/>
          <a:lstStyle/>
          <a:p>
            <a:r>
              <a:rPr lang="en-US" dirty="0" smtClean="0"/>
              <a:t>Personalized Portfolios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4000229" y="620688"/>
            <a:ext cx="5143771" cy="982018"/>
            <a:chOff x="15517" y="-6365"/>
            <a:chExt cx="7715656" cy="679154"/>
          </a:xfrm>
        </p:grpSpPr>
        <p:sp>
          <p:nvSpPr>
            <p:cNvPr id="6" name="Rounded Rectangle 5"/>
            <p:cNvSpPr/>
            <p:nvPr/>
          </p:nvSpPr>
          <p:spPr>
            <a:xfrm>
              <a:off x="15517" y="-6365"/>
              <a:ext cx="7344816" cy="6791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32048" y="152581"/>
              <a:ext cx="7299125" cy="422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Search Key for Growth in Any Subject/Area</a:t>
              </a:r>
              <a:endParaRPr lang="en-US" sz="20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964488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that educational reforms are determined, issues addressed, what are the technology to leverage on?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237407"/>
              </p:ext>
            </p:extLst>
          </p:nvPr>
        </p:nvGraphicFramePr>
        <p:xfrm>
          <a:off x="0" y="2099297"/>
          <a:ext cx="9144000" cy="4615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512"/>
                <a:gridCol w="5775488"/>
              </a:tblGrid>
              <a:tr h="6294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Reforms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Technology</a:t>
                      </a:r>
                      <a:endParaRPr lang="en-US" sz="2400" dirty="0"/>
                    </a:p>
                  </a:txBody>
                  <a:tcPr anchor="ctr"/>
                </a:tc>
              </a:tr>
              <a:tr h="13988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Monitoring Exams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Learning Management Space, Big Data Analytics,</a:t>
                      </a:r>
                      <a:r>
                        <a:rPr lang="en-US" sz="2400" baseline="0" dirty="0" smtClean="0"/>
                        <a:t> Adaptive Feedback System, Automated Marking tool</a:t>
                      </a:r>
                      <a:endParaRPr lang="en-US" sz="2400" dirty="0"/>
                    </a:p>
                  </a:txBody>
                  <a:tcPr anchor="ctr"/>
                </a:tc>
              </a:tr>
              <a:tr h="13988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Play &amp; Stimulating Teaching &amp; Learning Tasks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Open Source Interactive</a:t>
                      </a:r>
                      <a:r>
                        <a:rPr lang="en-US" sz="2400" baseline="0" dirty="0" smtClean="0"/>
                        <a:t> Tools, Mobile Learning tools, Real Apparatus, Games, Inquiry tools,  1to1 computing</a:t>
                      </a:r>
                      <a:endParaRPr lang="en-US" sz="2400" dirty="0"/>
                    </a:p>
                  </a:txBody>
                  <a:tcPr anchor="ctr"/>
                </a:tc>
              </a:tr>
              <a:tr h="7405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Portfolios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Blogs, YouTube, Twitter, Facebook,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arXiv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ResearchGate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Google Scholar, LinkedIn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452</TotalTime>
  <Words>425</Words>
  <Application>Microsoft Office PowerPoint</Application>
  <PresentationFormat>On-screen Show (4:3)</PresentationFormat>
  <Paragraphs>54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Wingdings</vt:lpstr>
      <vt:lpstr>Essential</vt:lpstr>
      <vt:lpstr>is it a Good question?  </vt:lpstr>
      <vt:lpstr>Issues</vt:lpstr>
      <vt:lpstr>Management/multi agencies</vt:lpstr>
      <vt:lpstr>Agricultural Education</vt:lpstr>
      <vt:lpstr>Possible System(s)</vt:lpstr>
      <vt:lpstr>Prototype Monitoring Exams </vt:lpstr>
      <vt:lpstr>Stimulating Teaching &amp; Learning Tasks + Real Life</vt:lpstr>
      <vt:lpstr>Personalized Portfolios</vt:lpstr>
      <vt:lpstr>Now that educational reforms are determined, issues addressed, what are the technology to leverage on?</vt:lpstr>
    </vt:vector>
  </TitlesOfParts>
  <Company>Singapore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Million Dollar Question(s)</dc:title>
  <dc:creator>VLF</dc:creator>
  <cp:lastModifiedBy>lookang</cp:lastModifiedBy>
  <cp:revision>42</cp:revision>
  <dcterms:created xsi:type="dcterms:W3CDTF">2015-02-09T00:56:43Z</dcterms:created>
  <dcterms:modified xsi:type="dcterms:W3CDTF">2015-04-06T14:58:23Z</dcterms:modified>
</cp:coreProperties>
</file>